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76B08-8D9E-489B-B9B4-42434C47FC22}" type="datetimeFigureOut">
              <a:rPr lang="es-MX" smtClean="0"/>
              <a:pPr/>
              <a:t>20/08/2012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E0D8E-7B77-4958-A1BE-60BD5A3B01A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EDA68-D833-42FA-9BB2-5A953395D977}" type="datetimeFigureOut">
              <a:rPr lang="es-MX" smtClean="0"/>
              <a:pPr/>
              <a:t>20/08/2012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E82C-76B5-4977-8CDF-032F41C395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5E82C-76B5-4977-8CDF-032F41C39510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BAF0-CB92-4922-83BC-7D48B02749E5}" type="datetime1">
              <a:rPr lang="es-MX" smtClean="0"/>
              <a:pPr/>
              <a:t>20/08/2012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1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4623-AFFB-4467-BAEE-2BD6CCCA77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9399-9CB9-4CBE-9E6F-43B8210E2CF6}" type="datetime1">
              <a:rPr lang="es-MX" smtClean="0"/>
              <a:pPr/>
              <a:t>20/08/2012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1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4623-AFFB-4467-BAEE-2BD6CCCA77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CB9D-ADF1-4244-B88E-258E64DC826F}" type="datetime1">
              <a:rPr lang="es-MX" smtClean="0"/>
              <a:pPr/>
              <a:t>20/08/2012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1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4623-AFFB-4467-BAEE-2BD6CCCA77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254-0071-4C9D-8F5D-5C6722A640F8}" type="datetime1">
              <a:rPr lang="es-MX" smtClean="0"/>
              <a:pPr/>
              <a:t>20/08/2012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1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4623-AFFB-4467-BAEE-2BD6CCCA77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9E95-033E-4A98-963A-5F2ECAAEE1F5}" type="datetime1">
              <a:rPr lang="es-MX" smtClean="0"/>
              <a:pPr/>
              <a:t>20/08/2012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1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4623-AFFB-4467-BAEE-2BD6CCCA77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89A9-1067-419E-90D9-77C79B3613B2}" type="datetime1">
              <a:rPr lang="es-MX" smtClean="0"/>
              <a:pPr/>
              <a:t>20/08/2012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1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4623-AFFB-4467-BAEE-2BD6CCCA77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DA27-10B0-42C5-8347-24318B237504}" type="datetime1">
              <a:rPr lang="es-MX" smtClean="0"/>
              <a:pPr/>
              <a:t>20/08/2012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1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4623-AFFB-4467-BAEE-2BD6CCCA77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1283-175A-41B6-8ADA-4A62B9C1E43F}" type="datetime1">
              <a:rPr lang="es-MX" smtClean="0"/>
              <a:pPr/>
              <a:t>20/08/2012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1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4623-AFFB-4467-BAEE-2BD6CCCA77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1D0A-BE69-41A9-89A5-803459250318}" type="datetime1">
              <a:rPr lang="es-MX" smtClean="0"/>
              <a:pPr/>
              <a:t>20/08/2012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1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4623-AFFB-4467-BAEE-2BD6CCCA77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302D-FD63-4001-9A96-E5C7E062252D}" type="datetime1">
              <a:rPr lang="es-MX" smtClean="0"/>
              <a:pPr/>
              <a:t>20/08/2012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1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4623-AFFB-4467-BAEE-2BD6CCCA77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83DC-B9CD-4EAD-87C3-E231DC078858}" type="datetime1">
              <a:rPr lang="es-MX" smtClean="0"/>
              <a:pPr/>
              <a:t>20/08/2012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1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4623-AFFB-4467-BAEE-2BD6CCCA77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F8BF4-3B71-4574-8B21-05E7D5D2AFA6}" type="datetime1">
              <a:rPr lang="es-MX" smtClean="0"/>
              <a:pPr/>
              <a:t>20/08/2012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1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4623-AFFB-4467-BAEE-2BD6CCCA77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4.png@01CD2301.D62F83B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5.png@01CD2301.D62F83B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8.png@01CD2301.D62F83B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image009.png@01CD2301.D62F83B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10.png@01CD2301.D62F83B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11.png@01CD2301.D62F83B0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CD2301.FC1E5C4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image032.jpg@01CD2305.9B541540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image033.jpg@01CD2305.9B54154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image034.jpg@01CD2305.9B541540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cid:image035.jpg@01CD2305.9B541540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CD2300.5710989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D2301.D62F83B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021170" y="5499230"/>
          <a:ext cx="2781300" cy="901700"/>
        </p:xfrm>
        <a:graphic>
          <a:graphicData uri="http://schemas.openxmlformats.org/presentationml/2006/ole">
            <p:oleObj spid="_x0000_s1026" r:id="rId4" imgW="6897063" imgH="2381582" progId="">
              <p:embed/>
            </p:oleObj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66655" y="2168860"/>
            <a:ext cx="6435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Programa para instalar el validador  SEL para efectuar pagos con archivos SUA </a:t>
            </a:r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SEL para validar archivos SUA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76545" y="936449"/>
            <a:ext cx="8100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9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Dar clic en el icono de la PC para continuar con la instalación,  o en caso que 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ud.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requiera cambiar el directorio de clic en 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Change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Directory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s-MX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recomienda que se instale en la ruta: C:\SEL_SUA, el sistema preguntará si desea crear la carpeta y se dará clic en si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en caso contrario  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Exit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Setup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para salir de ella. Fig.9.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 descr="cid:image004.png@01CD2301.D62F83B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65935" y="2483895"/>
            <a:ext cx="5612130" cy="315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SEL para validar archivos SUA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66555" y="726468"/>
            <a:ext cx="3350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10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De clic en </a:t>
            </a:r>
            <a:r>
              <a:rPr kumimoji="0" lang="es-MX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Continue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para seguir la instalación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7" name="6 Imagen" descr="cid:image005.png@01CD2301.D62F83B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65935" y="1851359"/>
            <a:ext cx="5612130" cy="315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SEL para validar archivos SUA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6535" y="814155"/>
            <a:ext cx="8325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12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Ejecución del Sistema S.E.L., de clic en botón </a:t>
            </a: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INICIO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posteriormente en </a:t>
            </a: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TODOS LOS PROGRAMAS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seleccione S.E.L. y ejecute la aplicación.Fig.12 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1857375"/>
            <a:ext cx="56007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SEL para validar archivos SUA</a:t>
            </a:r>
            <a:endParaRPr kumimoji="0" lang="es-MX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29119" y="957300"/>
            <a:ext cx="4219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13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Favor de dar clic para aceptar y seleccionar el archivo SUA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 descr="cid:image008.png@01CD2301.D62F83B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65935" y="1851359"/>
            <a:ext cx="5612130" cy="31552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Programa SEL para validar archivos SUA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26595" y="728700"/>
            <a:ext cx="20425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14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Seleccionar el archivo SUA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 descr="cid:image009.png@01CD2301.D62F83B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890712" y="1433512"/>
            <a:ext cx="53625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Programa SEL para validar archivos SUA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57200" y="634135"/>
            <a:ext cx="18389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15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Ingreso del archivo SUA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 descr="cid:image010.png@01CD2301.D62F83B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16805" y="953725"/>
            <a:ext cx="4436482" cy="307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76546" y="4087814"/>
            <a:ext cx="8190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15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archivo se crea correctamente y lo envía a la dirección por default como lo muestra el ejemplo de la Fig.15, si usted cambio el directorio deberá buscar el archivo en la dirección que usted ha indicado.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8 Imagen" descr="cid:image011.png@01CD2301.D62F83B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243100" y="5004175"/>
            <a:ext cx="502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SEL para validar </a:t>
            </a: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archivos</a:t>
            </a: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SUA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01570" y="807095"/>
            <a:ext cx="35637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16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Ejemplo del archivo creado por el Sistema S.E.L. 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 descr="cid:image002.png@01CD2301.FC1E5C4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65935" y="1851359"/>
            <a:ext cx="5612130" cy="31552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SEL para validar archivos SUA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21550" y="728700"/>
            <a:ext cx="79658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17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desinstalar  el Sistema S.E.L. de clic en botón INICIO de clic en PANEL DE CONTROL y seleccione  AGREGAR O QUITAR PROGRAMAS, en la lista que contiene busque el Sistema S.E.L. 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195" y="1763815"/>
            <a:ext cx="5612130" cy="407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SEL para validar archivos SUA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76545" y="843771"/>
            <a:ext cx="772519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18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Sistema S.E.L. mostrara en pantalla  la confirmación para continuar la desinstalación del Sistema de clic en </a:t>
            </a: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como muestra. 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 descr="cid:image032.jpg@01CD2305.9B54154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65935" y="1851020"/>
            <a:ext cx="5612130" cy="315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Programa SEL para validar archivos SUA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76545" y="721822"/>
            <a:ext cx="79658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19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Una vez aceptada la confirmación para desinstalar  el Sistema S.E.L. de clic en botón </a:t>
            </a: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KEEP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para continuar con el proceso. 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 descr="cid:image033.jpg@01CD2305.9B54154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65935" y="1850525"/>
            <a:ext cx="5612130" cy="315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510" y="9461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Programa SEL para validar archivos SUA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529" y="323655"/>
            <a:ext cx="8415935" cy="3195355"/>
          </a:xfrm>
        </p:spPr>
        <p:txBody>
          <a:bodyPr>
            <a:noAutofit/>
          </a:bodyPr>
          <a:lstStyle/>
          <a:p>
            <a:pPr>
              <a:buNone/>
            </a:pPr>
            <a:endParaRPr lang="es-MX" sz="1200" b="1" dirty="0" smtClean="0"/>
          </a:p>
          <a:p>
            <a:pPr>
              <a:buNone/>
            </a:pPr>
            <a:r>
              <a:rPr lang="es-MX" sz="1200" b="1" dirty="0"/>
              <a:t>I</a:t>
            </a:r>
            <a:r>
              <a:rPr lang="es-MX" sz="1200" b="1" dirty="0" smtClean="0"/>
              <a:t>ntroducción </a:t>
            </a:r>
            <a:endParaRPr lang="es-MX" sz="1200" dirty="0"/>
          </a:p>
          <a:p>
            <a:pPr>
              <a:buNone/>
            </a:pPr>
            <a:r>
              <a:rPr lang="es-MX" sz="1200" dirty="0"/>
              <a:t> </a:t>
            </a:r>
            <a:r>
              <a:rPr lang="es-MX" sz="1200" dirty="0" smtClean="0"/>
              <a:t>Los </a:t>
            </a:r>
            <a:r>
              <a:rPr lang="es-MX" sz="1200" dirty="0"/>
              <a:t>archivos del Sistema </a:t>
            </a:r>
            <a:r>
              <a:rPr lang="es-MX" sz="1200" dirty="0" err="1"/>
              <a:t>SUA’s</a:t>
            </a:r>
            <a:r>
              <a:rPr lang="es-MX" sz="1200" dirty="0"/>
              <a:t> son verificados por el programa S.E.L., este programa para su instalación requiere los siguientes requisitos:</a:t>
            </a:r>
          </a:p>
          <a:p>
            <a:pPr>
              <a:buNone/>
            </a:pPr>
            <a:r>
              <a:rPr lang="es-MX" sz="1200" dirty="0"/>
              <a:t> </a:t>
            </a:r>
          </a:p>
          <a:p>
            <a:pPr lvl="0">
              <a:buNone/>
            </a:pPr>
            <a:r>
              <a:rPr lang="es-MX" sz="1200" dirty="0"/>
              <a:t>Equipo Pentium </a:t>
            </a:r>
          </a:p>
          <a:p>
            <a:pPr lvl="0">
              <a:buNone/>
            </a:pPr>
            <a:r>
              <a:rPr lang="es-MX" sz="1200" dirty="0"/>
              <a:t>Sistema Operativo Windows XP / Windows Vista(x86 y x64)/ Windows 7(x86 y x64)</a:t>
            </a:r>
          </a:p>
          <a:p>
            <a:pPr lvl="0">
              <a:buNone/>
            </a:pPr>
            <a:r>
              <a:rPr lang="es-MX" sz="1200" dirty="0"/>
              <a:t>512 en memoria RAM</a:t>
            </a:r>
          </a:p>
          <a:p>
            <a:pPr>
              <a:buNone/>
            </a:pPr>
            <a:r>
              <a:rPr lang="es-MX" sz="1200" dirty="0"/>
              <a:t> </a:t>
            </a:r>
          </a:p>
          <a:p>
            <a:pPr>
              <a:buNone/>
            </a:pPr>
            <a:r>
              <a:rPr lang="es-MX" sz="1200" b="1" dirty="0"/>
              <a:t>NOTA: </a:t>
            </a:r>
            <a:endParaRPr lang="es-MX" sz="1200" b="1" dirty="0" smtClean="0"/>
          </a:p>
          <a:p>
            <a:pPr>
              <a:buNone/>
            </a:pPr>
            <a:r>
              <a:rPr lang="es-MX" sz="1200" b="1" dirty="0" smtClean="0"/>
              <a:t>Para </a:t>
            </a:r>
            <a:r>
              <a:rPr lang="es-MX" sz="1200" b="1" dirty="0"/>
              <a:t>versiones anteriores de Windows (Windows 95 y Windows 98) utilizar el siguiente instalador: </a:t>
            </a:r>
            <a:endParaRPr lang="es-MX" sz="1200" dirty="0"/>
          </a:p>
          <a:p>
            <a:pPr>
              <a:buNone/>
            </a:pPr>
            <a:r>
              <a:rPr lang="es-MX" sz="1200" b="1" dirty="0"/>
              <a:t> </a:t>
            </a:r>
            <a:endParaRPr lang="es-MX" sz="1200" dirty="0"/>
          </a:p>
          <a:p>
            <a:pPr>
              <a:buNone/>
            </a:pPr>
            <a:r>
              <a:rPr lang="es-MX" sz="1200" b="1" dirty="0"/>
              <a:t>Pasos para la Instalación:</a:t>
            </a:r>
            <a:endParaRPr lang="es-MX" sz="1200" dirty="0"/>
          </a:p>
          <a:p>
            <a:pPr>
              <a:buNone/>
            </a:pPr>
            <a:r>
              <a:rPr lang="es-MX" sz="1200" b="1" dirty="0"/>
              <a:t> </a:t>
            </a:r>
            <a:r>
              <a:rPr lang="es-MX" sz="1200" b="1" dirty="0" smtClean="0"/>
              <a:t>Paso </a:t>
            </a:r>
            <a:r>
              <a:rPr lang="es-MX" sz="1200" b="1" dirty="0"/>
              <a:t>1 </a:t>
            </a:r>
            <a:endParaRPr lang="es-MX" sz="1200" dirty="0"/>
          </a:p>
          <a:p>
            <a:pPr>
              <a:buNone/>
            </a:pPr>
            <a:r>
              <a:rPr lang="es-MX" sz="1200" dirty="0"/>
              <a:t> </a:t>
            </a:r>
            <a:r>
              <a:rPr lang="es-MX" sz="1200" dirty="0" smtClean="0"/>
              <a:t>Crear </a:t>
            </a:r>
            <a:r>
              <a:rPr lang="es-MX" sz="1200" dirty="0"/>
              <a:t>una carpeta llamada TMP_SUAS_SEL en la unidad C:\ mostrada en la  Fig.1.</a:t>
            </a:r>
          </a:p>
          <a:p>
            <a:pPr>
              <a:buNone/>
            </a:pPr>
            <a:endParaRPr lang="es-MX" sz="1200" dirty="0"/>
          </a:p>
          <a:p>
            <a:pPr>
              <a:buNone/>
            </a:pPr>
            <a:endParaRPr lang="es-MX" sz="1200" dirty="0"/>
          </a:p>
        </p:txBody>
      </p:sp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922" y="3789040"/>
            <a:ext cx="4785333" cy="25202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Programa SEL para validar archivos SUA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01570" y="951493"/>
            <a:ext cx="80439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20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Pide confirmación para quitar todos los archivos de clic en </a:t>
            </a: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ACEPTAR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para continuar el proceso de desinstalación.  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 descr="cid:image034.jpg@01CD2305.9B54154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65935" y="1850096"/>
            <a:ext cx="5612130" cy="31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Programa SEL para validar archivos SUA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36585" y="634135"/>
            <a:ext cx="2925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21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Desinstalación completada.  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 descr="cid:image035.jpg@01CD2305.9B54154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65935" y="1850657"/>
            <a:ext cx="5612130" cy="315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81690" y="2365285"/>
            <a:ext cx="5670630" cy="12887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dirty="0" smtClean="0"/>
              <a:t>Guía para realizar un pago, a través de Scotia en Línea </a:t>
            </a:r>
            <a:endParaRPr lang="es-MX" dirty="0"/>
          </a:p>
        </p:txBody>
      </p:sp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Pagos SUA vía Scotia en Línea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675" y="728700"/>
            <a:ext cx="5715635" cy="42867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971600" y="5203647"/>
            <a:ext cx="7650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VALIDACIÓN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DEL ARCHIVO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El siguiente paso,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será validar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su Archivo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para realizar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el pago de SUA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con nuestro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programa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de validación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Busque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en la Unidad C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su equipo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la carpeta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IMSS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&gt; INVERLAT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&gt; SEL_SUA,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ejecute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(haga doble clic) en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el archivo que tiene el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icono de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Scotiabank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llamado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SEL_SUA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190" y="866346"/>
            <a:ext cx="5877145" cy="44078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151619" y="5397605"/>
            <a:ext cx="7380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VALIDACIÓN DE ARCHIVO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Aparecerá una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ventana solicitándole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insertar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el diskette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#0 en la Unidad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A. Haga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clic en el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botón 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Aceptar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Pagos SUA vía Scotia en Línea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785" y="638690"/>
            <a:ext cx="4211959" cy="31589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9435" y="5433876"/>
            <a:ext cx="2842735" cy="87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86535" y="3879050"/>
            <a:ext cx="8460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VALIDACIÓN DE ARCHIVO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Se abrirá una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ventana emergente llamada “Verificación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para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Cuotas IMSS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(SUA)”, busque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el archivo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que contiene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la información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 su pago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, estos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archivos tienen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la terminación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.SU0 ó .SUA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. Después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haber seleccionado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su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archivo haga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clic en el botón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dirty="0" smtClean="0">
                <a:latin typeface="Arial" pitchFamily="34" charset="0"/>
                <a:cs typeface="Arial" pitchFamily="34" charset="0"/>
              </a:rPr>
              <a:t>Aceptar.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sistema le indicará que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su archivo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se concateno y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le mostrará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la ruta dónde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dicho archivo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se alojará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por ejemplo</a:t>
            </a:r>
            <a:endParaRPr lang="es-MX" sz="1200" dirty="0">
              <a:latin typeface="Arial" pitchFamily="34" charset="0"/>
              <a:cs typeface="Arial" pitchFamily="34" charset="0"/>
            </a:endParaRP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C:\IMSS\INVERLAT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\ SEL_SUA\TEMP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Pagos SUA vía Scotia en Línea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t="12923" b="5157"/>
          <a:stretch>
            <a:fillRect/>
          </a:stretch>
        </p:blipFill>
        <p:spPr bwMode="auto">
          <a:xfrm>
            <a:off x="1781690" y="728700"/>
            <a:ext cx="5625625" cy="2880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Pagos SUA vía Scotia en Línea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861" y="1215135"/>
            <a:ext cx="6422504" cy="401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Pagos SUA vía Scotia en Línea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70" y="1349769"/>
            <a:ext cx="57606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571" y="3104964"/>
            <a:ext cx="57606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6696490" y="1133745"/>
            <a:ext cx="22409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/>
              <a:t>ENVÍO DEL ARCHIVO</a:t>
            </a:r>
          </a:p>
          <a:p>
            <a:r>
              <a:rPr lang="es-MX" sz="1200" dirty="0"/>
              <a:t>En la página Transferencia</a:t>
            </a:r>
          </a:p>
          <a:p>
            <a:r>
              <a:rPr lang="es-MX" sz="1200" dirty="0"/>
              <a:t>de Archivos seleccione la</a:t>
            </a:r>
          </a:p>
          <a:p>
            <a:r>
              <a:rPr lang="es-MX" sz="1200" dirty="0"/>
              <a:t>opción </a:t>
            </a:r>
            <a:r>
              <a:rPr lang="es-MX" sz="1200" b="1" dirty="0"/>
              <a:t>Cuotas IMSS (SUA)</a:t>
            </a:r>
          </a:p>
          <a:p>
            <a:r>
              <a:rPr lang="es-MX" sz="1200" dirty="0"/>
              <a:t>del menú desplegable </a:t>
            </a:r>
            <a:r>
              <a:rPr lang="es-MX" sz="1200" b="1" dirty="0"/>
              <a:t>Tipo</a:t>
            </a:r>
          </a:p>
          <a:p>
            <a:r>
              <a:rPr lang="es-MX" sz="1200" b="1" dirty="0"/>
              <a:t>de Archivo.</a:t>
            </a:r>
          </a:p>
          <a:p>
            <a:r>
              <a:rPr lang="es-MX" sz="1200" dirty="0"/>
              <a:t>En descripción del Archivo,</a:t>
            </a:r>
          </a:p>
          <a:p>
            <a:r>
              <a:rPr lang="es-MX" sz="1200" dirty="0"/>
              <a:t>le sugerimos colocar algún</a:t>
            </a:r>
          </a:p>
          <a:p>
            <a:r>
              <a:rPr lang="es-MX" sz="1200" dirty="0"/>
              <a:t>concepto que le ayude a</a:t>
            </a:r>
          </a:p>
          <a:p>
            <a:r>
              <a:rPr lang="es-MX" sz="1200" dirty="0"/>
              <a:t>identificar el archivo que</a:t>
            </a:r>
          </a:p>
          <a:p>
            <a:r>
              <a:rPr lang="es-MX" sz="1200" dirty="0"/>
              <a:t>enviará.</a:t>
            </a:r>
          </a:p>
          <a:p>
            <a:r>
              <a:rPr lang="es-MX" sz="1200" dirty="0"/>
              <a:t>Posteriormente haga clic en</a:t>
            </a:r>
          </a:p>
          <a:p>
            <a:r>
              <a:rPr lang="es-MX" sz="1200" dirty="0"/>
              <a:t>el botón Enviar Archivo.</a:t>
            </a:r>
          </a:p>
          <a:p>
            <a:r>
              <a:rPr lang="es-MX" sz="1200" dirty="0"/>
              <a:t>En la parte inferior de la</a:t>
            </a:r>
          </a:p>
          <a:p>
            <a:r>
              <a:rPr lang="es-MX" sz="1200" dirty="0"/>
              <a:t>pantalla el sistema le pedirá</a:t>
            </a:r>
          </a:p>
          <a:p>
            <a:r>
              <a:rPr lang="es-MX" sz="1200" dirty="0"/>
              <a:t>la ubicación de su archivo.</a:t>
            </a:r>
          </a:p>
          <a:p>
            <a:r>
              <a:rPr lang="es-MX" sz="1200" dirty="0"/>
              <a:t>Para comenzar la búsqueda</a:t>
            </a:r>
          </a:p>
          <a:p>
            <a:r>
              <a:rPr lang="es-MX" sz="1200" dirty="0"/>
              <a:t>deberá seleccione el botón</a:t>
            </a:r>
          </a:p>
          <a:p>
            <a:r>
              <a:rPr lang="es-MX" sz="1200" b="1" dirty="0"/>
              <a:t>Examinar.</a:t>
            </a:r>
          </a:p>
          <a:p>
            <a:r>
              <a:rPr lang="es-MX" sz="1200" dirty="0"/>
              <a:t>Busque el archivo ya</a:t>
            </a:r>
          </a:p>
          <a:p>
            <a:r>
              <a:rPr lang="es-MX" sz="1200" dirty="0"/>
              <a:t>validado. Siguiendo nuestro</a:t>
            </a:r>
          </a:p>
          <a:p>
            <a:r>
              <a:rPr lang="es-MX" sz="1200" dirty="0"/>
              <a:t>ejemplo, lo encontrará en la</a:t>
            </a:r>
          </a:p>
          <a:p>
            <a:r>
              <a:rPr lang="es-MX" sz="1200" dirty="0"/>
              <a:t>ruta:</a:t>
            </a:r>
          </a:p>
          <a:p>
            <a:r>
              <a:rPr lang="es-MX" sz="1200" b="1" dirty="0"/>
              <a:t>C:\IMSS\INVERLAT\</a:t>
            </a:r>
          </a:p>
          <a:p>
            <a:r>
              <a:rPr lang="es-MX" sz="1200" b="1" dirty="0"/>
              <a:t>SEL SUA\TEMP</a:t>
            </a:r>
            <a:endParaRPr lang="es-MX" sz="12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Pagos SUA vía Scotia en Línea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655" y="773705"/>
            <a:ext cx="6119787" cy="38864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646675" y="5049180"/>
            <a:ext cx="5445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/>
              <a:t>ENVÍO DEL ARCHIVO</a:t>
            </a:r>
          </a:p>
          <a:p>
            <a:r>
              <a:rPr lang="es-MX" sz="1200" dirty="0"/>
              <a:t>Una vez localizado el </a:t>
            </a:r>
            <a:r>
              <a:rPr lang="es-MX" sz="1200" dirty="0" smtClean="0"/>
              <a:t>archivo haga </a:t>
            </a:r>
            <a:r>
              <a:rPr lang="es-MX" sz="1200" dirty="0"/>
              <a:t>clic en el botón </a:t>
            </a:r>
            <a:r>
              <a:rPr lang="es-MX" sz="1200" b="1" dirty="0"/>
              <a:t>Enviar</a:t>
            </a:r>
            <a:endParaRPr lang="es-MX" sz="12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Pagos SUA vía Scotia en Línea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86535" y="503675"/>
            <a:ext cx="8229600" cy="11987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1200" b="1" dirty="0"/>
              <a:t>Paso 2</a:t>
            </a:r>
            <a:endParaRPr lang="es-MX" sz="1200" dirty="0"/>
          </a:p>
          <a:p>
            <a:pPr marL="0" indent="0">
              <a:buNone/>
            </a:pPr>
            <a:r>
              <a:rPr lang="es-MX" sz="1200" dirty="0"/>
              <a:t>Copiar el archivo Installer_1258191HD.zip en la carpeta creada</a:t>
            </a:r>
          </a:p>
          <a:p>
            <a:pPr>
              <a:buNone/>
            </a:pPr>
            <a:r>
              <a:rPr lang="es-MX" sz="1200" dirty="0"/>
              <a:t> </a:t>
            </a:r>
          </a:p>
          <a:p>
            <a:pPr>
              <a:buNone/>
            </a:pPr>
            <a:endParaRPr lang="es-MX" sz="1200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913" y="1564953"/>
            <a:ext cx="5370397" cy="37092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-18510" y="9461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Programa SEL para validar archivos SUA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670" y="989691"/>
            <a:ext cx="5993820" cy="37444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746576" y="4888612"/>
            <a:ext cx="7605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/>
              <a:t>ENVÍO DEL ARCHIVO</a:t>
            </a:r>
          </a:p>
          <a:p>
            <a:r>
              <a:rPr lang="es-MX" sz="1200" dirty="0"/>
              <a:t>El sistema emitirá un </a:t>
            </a:r>
            <a:r>
              <a:rPr lang="es-MX" sz="1200" dirty="0" smtClean="0"/>
              <a:t>acuse de </a:t>
            </a:r>
            <a:r>
              <a:rPr lang="es-MX" sz="1200" dirty="0"/>
              <a:t>recibo (folio) </a:t>
            </a:r>
            <a:r>
              <a:rPr lang="es-MX" sz="1200" dirty="0" smtClean="0"/>
              <a:t>confirmando que </a:t>
            </a:r>
            <a:r>
              <a:rPr lang="es-MX" sz="1200" dirty="0"/>
              <a:t>su archivo ha </a:t>
            </a:r>
            <a:r>
              <a:rPr lang="es-MX" sz="1200" dirty="0" smtClean="0"/>
              <a:t>sido enviado </a:t>
            </a:r>
            <a:r>
              <a:rPr lang="es-MX" sz="1200" dirty="0"/>
              <a:t>con éxito, </a:t>
            </a:r>
            <a:r>
              <a:rPr lang="es-MX" sz="1200" b="1" dirty="0" smtClean="0"/>
              <a:t>sin embargo</a:t>
            </a:r>
            <a:r>
              <a:rPr lang="es-MX" sz="1200" b="1" dirty="0"/>
              <a:t>, aun falta </a:t>
            </a:r>
            <a:r>
              <a:rPr lang="es-MX" sz="1200" b="1" dirty="0" smtClean="0"/>
              <a:t>un proceso </a:t>
            </a:r>
            <a:r>
              <a:rPr lang="es-MX" sz="1200" b="1" dirty="0"/>
              <a:t>para </a:t>
            </a:r>
            <a:r>
              <a:rPr lang="es-MX" sz="1200" b="1" dirty="0" smtClean="0"/>
              <a:t>autorizar dicho </a:t>
            </a:r>
            <a:r>
              <a:rPr lang="es-MX" sz="1200" b="1" dirty="0"/>
              <a:t>archivo, pues en </a:t>
            </a:r>
            <a:r>
              <a:rPr lang="es-MX" sz="1200" b="1" dirty="0" smtClean="0"/>
              <a:t>este </a:t>
            </a:r>
            <a:r>
              <a:rPr lang="es-MX" sz="1200" dirty="0" smtClean="0"/>
              <a:t>momento </a:t>
            </a:r>
            <a:r>
              <a:rPr lang="es-MX" sz="1200" dirty="0"/>
              <a:t>el estatus de </a:t>
            </a:r>
            <a:r>
              <a:rPr lang="es-MX" sz="1200" dirty="0" smtClean="0"/>
              <a:t>su archivo </a:t>
            </a:r>
            <a:r>
              <a:rPr lang="es-MX" sz="1200" dirty="0"/>
              <a:t>(si todo esta correcto</a:t>
            </a:r>
          </a:p>
          <a:p>
            <a:r>
              <a:rPr lang="es-MX" sz="1200" dirty="0"/>
              <a:t>y no se detecta ningún </a:t>
            </a:r>
            <a:r>
              <a:rPr lang="es-MX" sz="1200" dirty="0" smtClean="0"/>
              <a:t>error en </a:t>
            </a:r>
            <a:r>
              <a:rPr lang="es-MX" sz="1200" dirty="0"/>
              <a:t>el mismo) es </a:t>
            </a:r>
            <a:r>
              <a:rPr lang="es-MX" sz="1200" b="1" dirty="0"/>
              <a:t>“</a:t>
            </a:r>
            <a:r>
              <a:rPr lang="es-MX" sz="1200" b="1" dirty="0" smtClean="0"/>
              <a:t>Pendiente de </a:t>
            </a:r>
            <a:r>
              <a:rPr lang="es-MX" sz="1200" b="1" dirty="0"/>
              <a:t>Autorizar</a:t>
            </a:r>
            <a:r>
              <a:rPr lang="es-MX" sz="1200" b="1" dirty="0" smtClean="0"/>
              <a:t>”. </a:t>
            </a:r>
            <a:r>
              <a:rPr lang="es-MX" sz="1200" dirty="0" smtClean="0"/>
              <a:t>Para </a:t>
            </a:r>
            <a:r>
              <a:rPr lang="es-MX" sz="1200" dirty="0"/>
              <a:t>Autorizar el archivo </a:t>
            </a:r>
            <a:r>
              <a:rPr lang="es-MX" sz="1200" dirty="0" smtClean="0"/>
              <a:t>es haga </a:t>
            </a:r>
            <a:r>
              <a:rPr lang="es-MX" sz="1200" dirty="0"/>
              <a:t>clic en la </a:t>
            </a:r>
            <a:r>
              <a:rPr lang="es-MX" sz="1200" dirty="0" smtClean="0"/>
              <a:t>opción </a:t>
            </a:r>
            <a:r>
              <a:rPr lang="es-MX" sz="1200" b="1" dirty="0" smtClean="0"/>
              <a:t>Consultar</a:t>
            </a:r>
            <a:r>
              <a:rPr lang="es-MX" sz="1200" b="1" dirty="0"/>
              <a:t>.</a:t>
            </a:r>
            <a:endParaRPr lang="es-MX" sz="12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Pagos SUA vía Scotia en Línea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705" y="773705"/>
            <a:ext cx="5158880" cy="206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705" y="2837257"/>
            <a:ext cx="5341440" cy="213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331640" y="5184195"/>
            <a:ext cx="68857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/>
              <a:t>AUTORIZACIÓN </a:t>
            </a:r>
            <a:r>
              <a:rPr lang="es-MX" sz="1200" b="1" dirty="0" smtClean="0"/>
              <a:t>DEL ARCHIVO</a:t>
            </a:r>
            <a:endParaRPr lang="es-MX" sz="1200" b="1" dirty="0"/>
          </a:p>
          <a:p>
            <a:r>
              <a:rPr lang="es-MX" sz="1200" dirty="0"/>
              <a:t>Continúe con el proceso </a:t>
            </a:r>
            <a:r>
              <a:rPr lang="es-MX" sz="1200" dirty="0" smtClean="0"/>
              <a:t>de Autorizar </a:t>
            </a:r>
            <a:r>
              <a:rPr lang="es-MX" sz="1200" dirty="0"/>
              <a:t>el archivo </a:t>
            </a:r>
            <a:r>
              <a:rPr lang="es-MX" sz="1200" dirty="0" smtClean="0"/>
              <a:t>haciendo lo </a:t>
            </a:r>
            <a:r>
              <a:rPr lang="es-MX" sz="1200" dirty="0"/>
              <a:t>siguiente:</a:t>
            </a:r>
          </a:p>
          <a:p>
            <a:r>
              <a:rPr lang="es-MX" sz="1200" dirty="0"/>
              <a:t>1. Localice el archivo </a:t>
            </a:r>
            <a:r>
              <a:rPr lang="es-MX" sz="1200" dirty="0" smtClean="0"/>
              <a:t>en cuestión </a:t>
            </a:r>
            <a:r>
              <a:rPr lang="es-MX" sz="1200" dirty="0"/>
              <a:t>en la parte </a:t>
            </a:r>
            <a:r>
              <a:rPr lang="es-MX" sz="1200" dirty="0" smtClean="0"/>
              <a:t>inferior de </a:t>
            </a:r>
            <a:r>
              <a:rPr lang="es-MX" sz="1200" dirty="0"/>
              <a:t>la pantalla</a:t>
            </a:r>
          </a:p>
          <a:p>
            <a:r>
              <a:rPr lang="es-MX" sz="1200" dirty="0"/>
              <a:t>2. Selecciónelo haciendo </a:t>
            </a:r>
            <a:r>
              <a:rPr lang="es-MX" sz="1200" dirty="0" smtClean="0"/>
              <a:t>clic en </a:t>
            </a:r>
            <a:r>
              <a:rPr lang="es-MX" sz="1200" dirty="0"/>
              <a:t>el círculo ubicado del </a:t>
            </a:r>
            <a:r>
              <a:rPr lang="es-MX" sz="1200" dirty="0" smtClean="0"/>
              <a:t>lado Izquierdo</a:t>
            </a:r>
            <a:endParaRPr lang="es-MX" sz="1200" dirty="0"/>
          </a:p>
          <a:p>
            <a:r>
              <a:rPr lang="es-MX" sz="1200" dirty="0"/>
              <a:t>3. Haga clic en </a:t>
            </a:r>
            <a:r>
              <a:rPr lang="es-MX" sz="1200" b="1" dirty="0"/>
              <a:t>Detalle </a:t>
            </a:r>
            <a:r>
              <a:rPr lang="es-MX" sz="1200" b="1" dirty="0" smtClean="0"/>
              <a:t>del Archivo </a:t>
            </a:r>
            <a:r>
              <a:rPr lang="es-MX" sz="1200" b="1" dirty="0"/>
              <a:t>ubicado del </a:t>
            </a:r>
            <a:r>
              <a:rPr lang="es-MX" sz="1200" b="1" dirty="0" smtClean="0"/>
              <a:t>lado </a:t>
            </a:r>
            <a:r>
              <a:rPr lang="es-MX" sz="1200" dirty="0" smtClean="0"/>
              <a:t>derecho </a:t>
            </a:r>
            <a:r>
              <a:rPr lang="es-MX" sz="1200" dirty="0"/>
              <a:t>de la pantalla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Pagos SUA vía Scotia en Línea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916705" y="773705"/>
            <a:ext cx="5341440" cy="4200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960" y="890780"/>
            <a:ext cx="5897370" cy="42934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241630" y="5397605"/>
            <a:ext cx="7065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AUTORIZACIÓN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DEL ARCHIVO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Una vez que haya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validado los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datos que aparecen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en pantalla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, haga clic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Autorizar Archivo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Pagos SUA vía Scotia en Línea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91113"/>
            <a:ext cx="5899990" cy="42930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286636" y="5347954"/>
            <a:ext cx="6705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AUTORIZACIÓN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DEL ARCHIVO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El sistema emitirá un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acuse de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recibo en el cual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el sistema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le indica que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su archivo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ha sido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Autorizado exitosamente.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siguiente paso es el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Pago del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archivo.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Pagos SUA vía Scotia en Línea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685" y="980699"/>
            <a:ext cx="5743598" cy="41134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881591" y="5262590"/>
            <a:ext cx="7515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PAGO DEL ARCHIVO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Para hacer el Pago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del archivo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, haga clic en el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menú Pagos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y seleccione la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opción Pago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 Cuotas IMSS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Pagos SUA vía Scotia en Línea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52" y="916850"/>
            <a:ext cx="7558663" cy="302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 l="28793" r="29126" b="79864"/>
          <a:stretch>
            <a:fillRect/>
          </a:stretch>
        </p:blipFill>
        <p:spPr bwMode="auto">
          <a:xfrm>
            <a:off x="2143907" y="3662155"/>
            <a:ext cx="5130570" cy="98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01570" y="4753597"/>
            <a:ext cx="78286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PAGO DEL ARCHIVO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En la pantalla para Pago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de Cuotas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IMSS –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INFONAVIT seleccione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Archivo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SUA</a:t>
            </a:r>
          </a:p>
          <a:p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El sistema le presentará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un Mensaje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advirtiéndole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que para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seleccionar el archivo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 pagar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debe hacer clic en el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botón Consultar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. Haga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clic en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Consultar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Pagos SUA vía Scotia en Línea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48752" y="916850"/>
            <a:ext cx="7781511" cy="38367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610" y="593685"/>
            <a:ext cx="6345705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1610" y="3131967"/>
            <a:ext cx="6345705" cy="22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115870" y="5617984"/>
            <a:ext cx="6426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>
                <a:latin typeface="Arial" pitchFamily="34" charset="0"/>
                <a:cs typeface="Arial" pitchFamily="34" charset="0"/>
              </a:rPr>
              <a:t>PAGO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DEL ARCHIVO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Se le presentará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una ventana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cuyo título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es “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Consulta Pago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Cuotas IMSS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INFONAVIT”.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Haga clic en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Consultar.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Pagos SUA vía Scotia en Línea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15870" y="593685"/>
            <a:ext cx="6426460" cy="482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690" y="683695"/>
            <a:ext cx="5483278" cy="37830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91580" y="5028273"/>
            <a:ext cx="7650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PAGO DEL ARCHIVO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El sistema mostrará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los archivos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pendientes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pago en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la parte inferior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la pantalla. Seleccione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el archivo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empleando el recuadro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del lado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izquierdo y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después haga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clic en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Escoger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Posteriormente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haga clic en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el botón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Transmitir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verificar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los datos antes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de aceptar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la transacción.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Pagos SUA vía Scotia en Línea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625" y="881780"/>
            <a:ext cx="6859395" cy="3717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268000" y="5094185"/>
            <a:ext cx="6859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PAGO DEL ARCHIVO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Una vez verificada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la información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 la cuenta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de cargo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y demás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datos involucrados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en el pago,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haga clic en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Aceptar.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Pagos SUA vía Scotia en Línea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469" y="1088740"/>
            <a:ext cx="6825911" cy="364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836585" y="5110446"/>
            <a:ext cx="7155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PAGO DEL ARCHIVO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El sistema emitirá un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acuse de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recibo (le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recomendamos recomienda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imprimirlo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ya que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es el soporte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su transferencia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Pagos SUA vía Scotia en Línea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8510" y="9461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Programa SEL para validar archivos SUA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77681" y="814154"/>
            <a:ext cx="49744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3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Descomprimir el archivo 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zip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Installer_1258191HD en la misma carpeta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1633537"/>
            <a:ext cx="5600700" cy="3590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SEL para validar archivos SUA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13565" y="958205"/>
            <a:ext cx="3905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4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 ha creado la carpeta  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Installer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en la misma carpeta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1718810"/>
            <a:ext cx="5325393" cy="38395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SEL para validar archivos SUA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01570" y="989347"/>
            <a:ext cx="6739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5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Entrar a la carpeta 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Installer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seleccionar el archivo 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Imagen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6965" y="998730"/>
            <a:ext cx="1619250" cy="40957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695650" y="1187170"/>
            <a:ext cx="31518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 dar doble clic para instalar el programa S.E.L.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635" y="2222655"/>
            <a:ext cx="6570730" cy="36366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SEL para validar archivos SUA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" y="541802"/>
            <a:ext cx="7940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6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caso de requerir que el Sistema se reinicie para instalación de algunos componentes 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ud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observara la Fig. 6 en su pantalla, en caso contrario pase al paso 8. 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625" y="1924050"/>
            <a:ext cx="6615735" cy="33951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SEL para validar archivos SUA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11560" y="797949"/>
            <a:ext cx="49584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7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Esta pantalla le pedirá la confirmación para reinicio de clic en botón </a:t>
            </a: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 descr="cid:image002.png@01CD2300.5710989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65935" y="1851359"/>
            <a:ext cx="5612130" cy="315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 flipV="1">
            <a:off x="296525" y="278650"/>
            <a:ext cx="8640960" cy="621068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510" y="9461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SEL para validar archivos SUA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86535" y="856837"/>
            <a:ext cx="83709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Paso 8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Entrara a la instalación del sistema S.E.L. mostrada en la Fig.8, la cual le pediré la confirmación para continuar con la instalación en caso contrario saldrá de la instalación.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 descr="cid:image001.png@01CD2301.D62F83B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65935" y="2028913"/>
            <a:ext cx="5612130" cy="315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F06D8D9190D64FB76F09174D743A90" ma:contentTypeVersion="2" ma:contentTypeDescription="Crear nuevo documento." ma:contentTypeScope="" ma:versionID="0cda711c29eb2d882a8a5732afde5f4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a379d7efe660b9aec87d985e88692a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5D0850D-5296-4DBA-A521-379E64712D34}"/>
</file>

<file path=customXml/itemProps2.xml><?xml version="1.0" encoding="utf-8"?>
<ds:datastoreItem xmlns:ds="http://schemas.openxmlformats.org/officeDocument/2006/customXml" ds:itemID="{A9E11E69-5BDA-4263-9F4C-EDCB5BB56A2C}"/>
</file>

<file path=customXml/itemProps3.xml><?xml version="1.0" encoding="utf-8"?>
<ds:datastoreItem xmlns:ds="http://schemas.openxmlformats.org/officeDocument/2006/customXml" ds:itemID="{281E65DA-9EF6-4E73-A382-8A255FFDC262}"/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1335</Words>
  <Application>Microsoft Office PowerPoint</Application>
  <PresentationFormat>Presentación en pantalla (4:3)</PresentationFormat>
  <Paragraphs>166</Paragraphs>
  <Slides>39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Diapositiva 1</vt:lpstr>
      <vt:lpstr>Programa SEL para validar archivos SUA</vt:lpstr>
      <vt:lpstr>Programa SEL para validar archivos SUA</vt:lpstr>
      <vt:lpstr>Programa SEL para validar archivos SUA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Company>SCOTIABANK INVERLAT S.A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rcalvillo</dc:creator>
  <cp:lastModifiedBy>rcalvillo</cp:lastModifiedBy>
  <cp:revision>7</cp:revision>
  <dcterms:created xsi:type="dcterms:W3CDTF">2012-05-10T13:37:56Z</dcterms:created>
  <dcterms:modified xsi:type="dcterms:W3CDTF">2012-08-20T15:37:59Z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0x010100A1F06D8D9190D64FB76F09174D743A90</vt:lpwstr>
  </property>
</Properties>
</file>